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4579" autoAdjust="0"/>
  </p:normalViewPr>
  <p:slideViewPr>
    <p:cSldViewPr snapToGrid="0">
      <p:cViewPr varScale="1">
        <p:scale>
          <a:sx n="87" d="100"/>
          <a:sy n="87" d="100"/>
        </p:scale>
        <p:origin x="780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59FD4B-1CC4-4EFE-AA06-5AC5E8189EB2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00B3AC-79DF-4412-9F27-D6E8A92A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652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jp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0" y="115611"/>
            <a:ext cx="2384280" cy="95672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118" y="21215"/>
            <a:ext cx="1533585" cy="988311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558" y="0"/>
            <a:ext cx="2632210" cy="1316105"/>
          </a:xfrm>
          <a:prstGeom prst="rect">
            <a:avLst/>
          </a:prstGeom>
        </p:spPr>
      </p:pic>
      <p:sp>
        <p:nvSpPr>
          <p:cNvPr id="30" name="TextBox 29"/>
          <p:cNvSpPr txBox="1"/>
          <p:nvPr userDrawn="1"/>
        </p:nvSpPr>
        <p:spPr>
          <a:xfrm>
            <a:off x="2839207" y="6450375"/>
            <a:ext cx="401365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Uz</a:t>
            </a:r>
            <a:r>
              <a:rPr lang="en-US" sz="105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50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podr</a:t>
            </a:r>
            <a:r>
              <a:rPr lang="sr-Latn-RS" sz="1050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šku</a:t>
            </a:r>
            <a:r>
              <a:rPr lang="sr-Latn-RS" sz="105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050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Švajcar</a:t>
            </a:r>
            <a:r>
              <a:rPr lang="en-US" sz="105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sr-Latn-RS" sz="105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kog </a:t>
            </a:r>
            <a:r>
              <a:rPr lang="sr-Latn-RS" sz="105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sekret</a:t>
            </a:r>
            <a:r>
              <a:rPr lang="en-US" sz="1050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ari</a:t>
            </a:r>
            <a:r>
              <a:rPr lang="sr-Latn-RS" sz="105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jata za ekonomske poslove SECO</a:t>
            </a:r>
            <a:endParaRPr lang="en-US" sz="1050" i="1" dirty="0">
              <a:solidFill>
                <a:schemeClr val="bg1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527" y="5655779"/>
            <a:ext cx="1969008" cy="1048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345914"/>
            <a:ext cx="8596668" cy="2667285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0" y="115611"/>
            <a:ext cx="2384280" cy="9567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118" y="21215"/>
            <a:ext cx="1533585" cy="9883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108" y="-8467"/>
            <a:ext cx="2632210" cy="13161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1756880"/>
            <a:ext cx="8094134" cy="1875319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0" y="115611"/>
            <a:ext cx="2384280" cy="9567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118" y="21215"/>
            <a:ext cx="1533585" cy="9883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108" y="-8467"/>
            <a:ext cx="2632210" cy="13161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0" y="115611"/>
            <a:ext cx="2384280" cy="9567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118" y="21215"/>
            <a:ext cx="1533585" cy="9883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108" y="-8467"/>
            <a:ext cx="2632210" cy="13161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1530848"/>
            <a:ext cx="8094134" cy="2101351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0" y="115611"/>
            <a:ext cx="2384280" cy="9567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118" y="21215"/>
            <a:ext cx="1533585" cy="9883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108" y="-8467"/>
            <a:ext cx="2632210" cy="13161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2013734"/>
            <a:ext cx="8588203" cy="1618465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0" y="115611"/>
            <a:ext cx="2384280" cy="9567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118" y="21215"/>
            <a:ext cx="1533585" cy="9883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108" y="-8467"/>
            <a:ext cx="2632210" cy="13161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232898"/>
            <a:ext cx="8596668" cy="6975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0" y="115611"/>
            <a:ext cx="2384280" cy="9567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118" y="21215"/>
            <a:ext cx="1533585" cy="9883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108" y="-8467"/>
            <a:ext cx="2632210" cy="13161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072336"/>
            <a:ext cx="8596668" cy="8580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0" y="115611"/>
            <a:ext cx="2384280" cy="9567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118" y="21215"/>
            <a:ext cx="1533585" cy="9883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081" y="2166"/>
            <a:ext cx="2632210" cy="13161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0" y="115611"/>
            <a:ext cx="2384280" cy="9567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118" y="21215"/>
            <a:ext cx="1533585" cy="9883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108" y="-8467"/>
            <a:ext cx="2632210" cy="13161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150706"/>
            <a:ext cx="8596668" cy="77969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0" y="115611"/>
            <a:ext cx="2384280" cy="9567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118" y="21215"/>
            <a:ext cx="1533585" cy="9883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108" y="-8467"/>
            <a:ext cx="2632210" cy="13161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335640"/>
            <a:ext cx="8596668" cy="59476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0" y="115611"/>
            <a:ext cx="2384280" cy="9567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118" y="21215"/>
            <a:ext cx="1533585" cy="9883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108" y="-8467"/>
            <a:ext cx="2632210" cy="13161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191802"/>
            <a:ext cx="8596668" cy="73859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0" y="115611"/>
            <a:ext cx="2384280" cy="9567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118" y="21215"/>
            <a:ext cx="1533585" cy="9883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108" y="-8467"/>
            <a:ext cx="2632210" cy="13161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0" y="115611"/>
            <a:ext cx="2384280" cy="9567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118" y="21215"/>
            <a:ext cx="1533585" cy="9883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108" y="-8467"/>
            <a:ext cx="2632210" cy="13161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1307638"/>
            <a:ext cx="4513541" cy="473372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0" y="115611"/>
            <a:ext cx="2384280" cy="9567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118" y="21215"/>
            <a:ext cx="1533585" cy="9883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108" y="-8467"/>
            <a:ext cx="2632210" cy="13161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1458930"/>
            <a:ext cx="8596668" cy="299638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0" y="115611"/>
            <a:ext cx="2384280" cy="9567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118" y="21215"/>
            <a:ext cx="1533585" cy="9883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108" y="-8467"/>
            <a:ext cx="2632210" cy="13161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2839207" y="6450375"/>
            <a:ext cx="401365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Uz</a:t>
            </a:r>
            <a:r>
              <a:rPr lang="en-US" sz="105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50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podr</a:t>
            </a:r>
            <a:r>
              <a:rPr lang="sr-Latn-RS" sz="1050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šku</a:t>
            </a:r>
            <a:r>
              <a:rPr lang="sr-Latn-RS" sz="105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050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Švajcar</a:t>
            </a:r>
            <a:r>
              <a:rPr lang="en-US" sz="105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sr-Latn-RS" sz="105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kog </a:t>
            </a:r>
            <a:r>
              <a:rPr lang="sr-Latn-RS" sz="105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sekret</a:t>
            </a:r>
            <a:r>
              <a:rPr lang="en-US" sz="1050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ari</a:t>
            </a:r>
            <a:r>
              <a:rPr lang="sr-Latn-RS" sz="105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jata za ekonomske poslove SECO</a:t>
            </a:r>
            <a:endParaRPr lang="en-US" sz="1050" i="1" dirty="0">
              <a:solidFill>
                <a:schemeClr val="bg1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527" y="5655779"/>
            <a:ext cx="1969008" cy="104851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0" y="115611"/>
            <a:ext cx="2384280" cy="95672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118" y="21215"/>
            <a:ext cx="1533585" cy="98831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558" y="0"/>
            <a:ext cx="2632210" cy="131610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 smtClean="0"/>
              <a:t>STE</a:t>
            </a:r>
            <a:r>
              <a:rPr lang="sr-Latn-CS" sz="9600" dirty="0" smtClean="0"/>
              <a:t>ČAJ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CS" sz="3200" b="1" dirty="0" smtClean="0"/>
              <a:t>IZLUČNO PRAVO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8273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b="1" dirty="0" smtClean="0"/>
              <a:t>Zakonski okvir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445488"/>
            <a:ext cx="8596668" cy="3595874"/>
          </a:xfrm>
        </p:spPr>
        <p:txBody>
          <a:bodyPr>
            <a:normAutofit/>
          </a:bodyPr>
          <a:lstStyle/>
          <a:p>
            <a:r>
              <a:rPr lang="sr-Latn-CS" sz="2000" dirty="0" smtClean="0"/>
              <a:t>Zakon o stečaju (službeni glasnik RS 104/2009, 99/2011 i 83/2014)</a:t>
            </a:r>
          </a:p>
          <a:p>
            <a:r>
              <a:rPr lang="sr-Latn-CS" sz="2000" dirty="0" smtClean="0"/>
              <a:t>Član 50. – pojam izlučnog poverioca</a:t>
            </a:r>
          </a:p>
          <a:p>
            <a:r>
              <a:rPr lang="sr-Latn-CS" sz="2000" dirty="0" smtClean="0"/>
              <a:t>Član 102. – prava izlučnog poverioca u slučaju neovlašćenog otuđenja njegove stvari</a:t>
            </a:r>
          </a:p>
          <a:p>
            <a:r>
              <a:rPr lang="sr-Latn-CS" sz="2000" dirty="0" smtClean="0"/>
              <a:t>Član 105. – pojam stečajne mase</a:t>
            </a:r>
          </a:p>
          <a:p>
            <a:r>
              <a:rPr lang="sr-Latn-CS" sz="2000" dirty="0" smtClean="0"/>
              <a:t>Član 112. – postupak po izlučnom zahtevu</a:t>
            </a:r>
          </a:p>
          <a:p>
            <a:r>
              <a:rPr lang="sr-Latn-CS" sz="2000" dirty="0" smtClean="0"/>
              <a:t>Zakon o osnovama svojinsko-pravnih odnosa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072336"/>
            <a:ext cx="8596668" cy="1096706"/>
          </a:xfrm>
        </p:spPr>
        <p:txBody>
          <a:bodyPr>
            <a:normAutofit fontScale="90000"/>
          </a:bodyPr>
          <a:lstStyle/>
          <a:p>
            <a:r>
              <a:rPr lang="sr-Latn-CS" b="1" dirty="0" smtClean="0"/>
              <a:t>Prodaja pokretne i nepokretne imovine u stečaju – pravo svojine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679405"/>
            <a:ext cx="8596668" cy="3361957"/>
          </a:xfrm>
        </p:spPr>
        <p:txBody>
          <a:bodyPr>
            <a:normAutofit/>
          </a:bodyPr>
          <a:lstStyle/>
          <a:p>
            <a:r>
              <a:rPr lang="sr-Latn-CS" sz="2000" dirty="0" smtClean="0"/>
              <a:t>Pojam prava svojine</a:t>
            </a:r>
          </a:p>
          <a:p>
            <a:r>
              <a:rPr lang="sr-Latn-CS" sz="2000" dirty="0" smtClean="0"/>
              <a:t>Titular prava svojine i njegova ovlašćenja</a:t>
            </a:r>
          </a:p>
          <a:p>
            <a:r>
              <a:rPr lang="sr-Latn-CS" sz="2000" dirty="0" smtClean="0"/>
              <a:t>Prava izlučnih poverilaca kao titulara svojine na zaštitu prava svojine u stečajnom postupku</a:t>
            </a:r>
          </a:p>
          <a:p>
            <a:r>
              <a:rPr lang="sr-Latn-CS" sz="2000" dirty="0" smtClean="0"/>
              <a:t>Pokretna i nepokretna imovina</a:t>
            </a:r>
          </a:p>
          <a:p>
            <a:r>
              <a:rPr lang="sr-Latn-CS" sz="2000" dirty="0" smtClean="0"/>
              <a:t>Neovlašćeno otuđenje pokretne i nepokretne imovine pre otvaranja stečaja i u stečajnom postupku</a:t>
            </a:r>
            <a:endParaRPr lang="en-A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193522"/>
            <a:ext cx="8596668" cy="1532641"/>
          </a:xfrm>
        </p:spPr>
        <p:txBody>
          <a:bodyPr>
            <a:normAutofit fontScale="90000"/>
          </a:bodyPr>
          <a:lstStyle/>
          <a:p>
            <a:r>
              <a:rPr lang="sr-Latn-CS" b="1" dirty="0" smtClean="0"/>
              <a:t>Podnošenje izlučnog zahteva i prava izlučnog poverioca u stečajnom postupku u slučaju oglašavanja imovine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104707"/>
            <a:ext cx="8596668" cy="2936655"/>
          </a:xfrm>
        </p:spPr>
        <p:txBody>
          <a:bodyPr>
            <a:normAutofit/>
          </a:bodyPr>
          <a:lstStyle/>
          <a:p>
            <a:r>
              <a:rPr lang="sr-Latn-CS" sz="2000" dirty="0" smtClean="0"/>
              <a:t>Izlučni poverilac</a:t>
            </a:r>
          </a:p>
          <a:p>
            <a:r>
              <a:rPr lang="sr-Latn-CS" sz="2000" dirty="0" smtClean="0"/>
              <a:t>Forma podnošenja zahteva</a:t>
            </a:r>
          </a:p>
          <a:p>
            <a:r>
              <a:rPr lang="sr-Latn-CS" sz="2000" dirty="0" smtClean="0"/>
              <a:t>Rok za podnošenje zahteva</a:t>
            </a:r>
          </a:p>
          <a:p>
            <a:r>
              <a:rPr lang="sr-Latn-CS" sz="2000" dirty="0" smtClean="0"/>
              <a:t>Postupak po izlučnom zahtevu</a:t>
            </a:r>
          </a:p>
          <a:p>
            <a:r>
              <a:rPr lang="sr-Latn-CS" sz="2000" dirty="0" smtClean="0"/>
              <a:t>Prava izlučnog poverioca u slučaju oglašavanja imovine za prodaju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281658"/>
            <a:ext cx="8596668" cy="1086073"/>
          </a:xfrm>
        </p:spPr>
        <p:txBody>
          <a:bodyPr>
            <a:normAutofit fontScale="90000"/>
          </a:bodyPr>
          <a:lstStyle/>
          <a:p>
            <a:r>
              <a:rPr lang="sr-Latn-CS" b="1" dirty="0" smtClean="0"/>
              <a:t>Unovčenje imovine koja je pod sporom zbog osporenog izlučnog zahteva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955851"/>
            <a:ext cx="8596668" cy="3085511"/>
          </a:xfrm>
        </p:spPr>
        <p:txBody>
          <a:bodyPr>
            <a:normAutofit/>
          </a:bodyPr>
          <a:lstStyle/>
          <a:p>
            <a:r>
              <a:rPr lang="sr-Latn-CS" sz="2000" dirty="0" smtClean="0"/>
              <a:t>Pravo pokretanja spora</a:t>
            </a:r>
          </a:p>
          <a:p>
            <a:r>
              <a:rPr lang="sr-Latn-CS" sz="2000" dirty="0" smtClean="0"/>
              <a:t>Pravne posledice neovlašćenog otuđenja stvari pre otvaranja stečaja</a:t>
            </a:r>
          </a:p>
          <a:p>
            <a:r>
              <a:rPr lang="sr-Latn-CS" sz="2000" dirty="0" smtClean="0"/>
              <a:t>Pravne posledice neovlašćenog otuđenja stvari u stečajnom postupku</a:t>
            </a:r>
          </a:p>
          <a:p>
            <a:r>
              <a:rPr lang="sr-Latn-CS" sz="2000" dirty="0" smtClean="0"/>
              <a:t>Pravna priroda spora u toku i dejstvo spora na unovčenje imovine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579109"/>
            <a:ext cx="8596668" cy="1117971"/>
          </a:xfrm>
        </p:spPr>
        <p:txBody>
          <a:bodyPr>
            <a:normAutofit fontScale="90000"/>
          </a:bodyPr>
          <a:lstStyle/>
          <a:p>
            <a:r>
              <a:rPr lang="sr-Latn-CS" b="1" dirty="0" smtClean="0"/>
              <a:t>Pravo izlučnog poverioca nakon prodaje imovine nad kojom je priznat izlučni zahtev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391786"/>
            <a:ext cx="8596668" cy="2649575"/>
          </a:xfrm>
        </p:spPr>
        <p:txBody>
          <a:bodyPr>
            <a:normAutofit/>
          </a:bodyPr>
          <a:lstStyle/>
          <a:p>
            <a:r>
              <a:rPr lang="sr-Latn-CS" sz="2000" dirty="0" smtClean="0"/>
              <a:t>Pravne posledice otuđenja stvari na kojoj je priznat izlučni zahtev</a:t>
            </a:r>
          </a:p>
          <a:p>
            <a:r>
              <a:rPr lang="sr-Latn-CS" sz="2000" dirty="0" smtClean="0"/>
              <a:t>Pravo izlučnog poverioca nakon prodaje</a:t>
            </a:r>
          </a:p>
          <a:p>
            <a:r>
              <a:rPr lang="sr-Latn-CS" sz="2000" dirty="0" smtClean="0"/>
              <a:t>Preporuka izlučnim poveriocima na vršenje prava</a:t>
            </a:r>
            <a:endParaRPr lang="en-A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/>
              <a:t>HVALA </a:t>
            </a:r>
            <a:endParaRPr lang="sr-Latn-RS" sz="7200" dirty="0" smtClean="0"/>
          </a:p>
          <a:p>
            <a:pPr marL="0" indent="0" algn="ctr">
              <a:buNone/>
            </a:pPr>
            <a:r>
              <a:rPr lang="en-US" sz="7200" dirty="0" smtClean="0"/>
              <a:t>NA </a:t>
            </a:r>
            <a:endParaRPr lang="sr-Latn-RS" sz="7200" dirty="0" smtClean="0"/>
          </a:p>
          <a:p>
            <a:pPr marL="0" indent="0" algn="ctr">
              <a:buNone/>
            </a:pPr>
            <a:r>
              <a:rPr lang="en-US" sz="7200" dirty="0" smtClean="0"/>
              <a:t>PA</a:t>
            </a:r>
            <a:r>
              <a:rPr lang="sr-Latn-RS" sz="7200" dirty="0" smtClean="0"/>
              <a:t>ŽNJI!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68742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F2AB388-97BE-4B8F-9D94-376AB3A47049}" vid="{64C6EBE2-12EB-4773-9C4E-772581D808D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</TotalTime>
  <Words>222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Trebuchet MS</vt:lpstr>
      <vt:lpstr>Wingdings 3</vt:lpstr>
      <vt:lpstr>Facet</vt:lpstr>
      <vt:lpstr>STEČAJ</vt:lpstr>
      <vt:lpstr>Zakonski okvir</vt:lpstr>
      <vt:lpstr>Prodaja pokretne i nepokretne imovine u stečaju – pravo svojine</vt:lpstr>
      <vt:lpstr>Podnošenje izlučnog zahteva i prava izlučnog poverioca u stečajnom postupku u slučaju oglašavanja imovine</vt:lpstr>
      <vt:lpstr>Unovčenje imovine koja je pod sporom zbog osporenog izlučnog zahteva</vt:lpstr>
      <vt:lpstr>Pravo izlučnog poverioca nakon prodaje imovine nad kojom je priznat izlučni zahtev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Zorica ZM. Markovic</dc:creator>
  <cp:lastModifiedBy>Zorica ZM. Markovic</cp:lastModifiedBy>
  <cp:revision>13</cp:revision>
  <dcterms:created xsi:type="dcterms:W3CDTF">2015-04-14T07:41:11Z</dcterms:created>
  <dcterms:modified xsi:type="dcterms:W3CDTF">2015-04-23T09:03:10Z</dcterms:modified>
</cp:coreProperties>
</file>